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86" r:id="rId2"/>
    <p:sldId id="268" r:id="rId3"/>
    <p:sldId id="487" r:id="rId4"/>
    <p:sldId id="483" r:id="rId5"/>
    <p:sldId id="484" r:id="rId6"/>
    <p:sldId id="485" r:id="rId7"/>
    <p:sldId id="274" r:id="rId8"/>
    <p:sldId id="495" r:id="rId9"/>
    <p:sldId id="496" r:id="rId10"/>
    <p:sldId id="493" r:id="rId11"/>
    <p:sldId id="500" r:id="rId12"/>
    <p:sldId id="501" r:id="rId13"/>
    <p:sldId id="502" r:id="rId14"/>
    <p:sldId id="498" r:id="rId15"/>
    <p:sldId id="477" r:id="rId16"/>
    <p:sldId id="499" r:id="rId17"/>
    <p:sldId id="271"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2/Exercise%203/view/App.view.txt" TargetMode="External"/><Relationship Id="rId13" Type="http://schemas.openxmlformats.org/officeDocument/2006/relationships/hyperlink" Target="https://github.com/soyuztechnologies/MouriTechUI5Fiori/blob/master/Day%2012/Exercise%203/Component.txt" TargetMode="External"/><Relationship Id="rId3" Type="http://schemas.openxmlformats.org/officeDocument/2006/relationships/hyperlink" Target="https://github.com/soyuztechnologies/MouriTechUI5Fiori/blob/master/Day%2012/Exercise%203/controller/View2.controller.txt" TargetMode="External"/><Relationship Id="rId7" Type="http://schemas.openxmlformats.org/officeDocument/2006/relationships/hyperlink" Target="https://github.com/soyuztechnologies/MouriTechUI5Fiori/blob/master/Day%2012/Exercise%203/models/fruitdata.txt" TargetMode="External"/><Relationship Id="rId12" Type="http://schemas.openxmlformats.org/officeDocument/2006/relationships/hyperlink" Target="https://github.com/soyuztechnologies/MouriTechUI5Fiori/blob/master/Day%2012/Exercise%203/view/View2.view.txt" TargetMode="External"/><Relationship Id="rId2" Type="http://schemas.openxmlformats.org/officeDocument/2006/relationships/hyperlink" Target="https://github.com/soyuztechnologies/MouriTechUI5Fiori/blob/master/Day%2012/Exercise%203/controller/View1.controller.txt" TargetMode="External"/><Relationship Id="rId16"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github.com/soyuztechnologies/MouriTechUI5Fiori/blob/master/Day%2012/Exercise%203/i18n/i18n.txt" TargetMode="External"/><Relationship Id="rId11" Type="http://schemas.openxmlformats.org/officeDocument/2006/relationships/hyperlink" Target="https://github.com/soyuztechnologies/MouriTechUI5Fiori/blob/master/Day%2012/Exercise%203/view/View1.view.txt" TargetMode="External"/><Relationship Id="rId5" Type="http://schemas.openxmlformats.org/officeDocument/2006/relationships/hyperlink" Target="https://github.com/soyuztechnologies/MouriTechUI5Fiori/blob/master/Day%2012/Exercise%20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MouriTechUI5Fiori/blob/master/Day%2012/Exercise%203/view/Supplier.view.txt" TargetMode="External"/><Relationship Id="rId4" Type="http://schemas.openxmlformats.org/officeDocument/2006/relationships/hyperlink" Target="https://github.com/soyuztechnologies/MouriTechUI5Fiori/blob/master/Day%2012/Exercise%203/controller/Avengers.controller.txt" TargetMode="External"/><Relationship Id="rId9" Type="http://schemas.openxmlformats.org/officeDocument/2006/relationships/hyperlink" Target="https://github.com/soyuztechnologies/MouriTechUI5Fiori/blob/master/Day%2012/Exercise%203/view/Avengers.view.txt" TargetMode="External"/><Relationship Id="rId14" Type="http://schemas.openxmlformats.org/officeDocument/2006/relationships/hyperlink" Target="https://github.com/soyuztechnologies/MouriTechUI5Fiori/blob/master/Day%2012/Exercise%203/manifest.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0.png"/><Relationship Id="rId4" Type="http://schemas.openxmlformats.org/officeDocument/2006/relationships/hyperlink" Target="https://github.com/soyuztechnologies/Corporate_Full_Stack_Training/blob/master/Day%204/webapp3/Component.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2/Exercise%202/View1.view.txt" TargetMode="External"/><Relationship Id="rId3" Type="http://schemas.openxmlformats.org/officeDocument/2006/relationships/hyperlink" Target="https://github.com/soyuztechnologies/MouriTechUI5Fiori/blob/master/Day%2012/Exercise%201/View1.Controller.txt" TargetMode="External"/><Relationship Id="rId7" Type="http://schemas.openxmlformats.org/officeDocument/2006/relationships/hyperlink" Target="https://github.com/soyuztechnologies/MouriTechUI5Fiori/blob/master/Day%2012/Exercise%202/View1.controller.tx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2/Exercise%201/manifest.json.txt" TargetMode="External"/><Relationship Id="rId5" Type="http://schemas.openxmlformats.org/officeDocument/2006/relationships/hyperlink" Target="https://github.com/soyuztechnologies/MouriTechUI5Fiori/blob/master/Day%2012/Exercise%201/fruitdata.json.txt" TargetMode="External"/><Relationship Id="rId4" Type="http://schemas.openxmlformats.org/officeDocument/2006/relationships/hyperlink" Target="https://github.com/soyuztechnologies/MouriTechUI5Fiori/blob/master/Day%2012/Exercise%201/View1.view.txt" TargetMode="Externa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12</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660170B0-EC58-4471-BF93-6A2C1BA360B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268795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25" name="Footer Placeholder 45">
            <a:extLst>
              <a:ext uri="{FF2B5EF4-FFF2-40B4-BE49-F238E27FC236}">
                <a16:creationId xmlns:a16="http://schemas.microsoft.com/office/drawing/2014/main" id="{0414B4E0-1C36-4BAB-AEC5-6F7AD932017D}"/>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09403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Footer Placeholder 45">
            <a:extLst>
              <a:ext uri="{FF2B5EF4-FFF2-40B4-BE49-F238E27FC236}">
                <a16:creationId xmlns:a16="http://schemas.microsoft.com/office/drawing/2014/main" id="{926AEDFF-44EF-4DB2-896B-C371C40F2E9C}"/>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96077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view1 controller</a:t>
            </a:r>
            <a:endParaRPr lang="en-US" sz="1800" dirty="0"/>
          </a:p>
          <a:p>
            <a:pPr marL="457200" indent="-457200" algn="just">
              <a:buAutoNum type="arabicPeriod"/>
            </a:pPr>
            <a:r>
              <a:rPr lang="en-US" sz="1800" dirty="0">
                <a:hlinkClick r:id="rId3"/>
              </a:rPr>
              <a:t>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E0B25617-9EDA-484E-B447-F19FA3E1EF4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57969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5">
            <a:extLst>
              <a:ext uri="{FF2B5EF4-FFF2-40B4-BE49-F238E27FC236}">
                <a16:creationId xmlns:a16="http://schemas.microsoft.com/office/drawing/2014/main" id="{2E32B57F-C1B9-419C-8241-A102FE31C88F}"/>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1719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814917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416320"/>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List Modes</a:t>
            </a:r>
          </a:p>
          <a:p>
            <a:pPr marL="742950" lvl="1" indent="-285750" algn="just">
              <a:buFont typeface="Arial" panose="020B0604020202020204" pitchFamily="34" charset="0"/>
              <a:buChar char="•"/>
            </a:pPr>
            <a:r>
              <a:rPr lang="en-US" dirty="0"/>
              <a:t>What is manifest.json</a:t>
            </a:r>
          </a:p>
          <a:p>
            <a:pPr marL="742950" lvl="1" indent="-285750" algn="just">
              <a:buFont typeface="Arial" panose="020B0604020202020204" pitchFamily="34" charset="0"/>
              <a:buChar char="•"/>
            </a:pPr>
            <a:r>
              <a:rPr lang="en-US" dirty="0"/>
              <a:t>Components of manifest.json</a:t>
            </a:r>
          </a:p>
          <a:p>
            <a:pPr marL="742950" lvl="1" indent="-285750" algn="just">
              <a:buFont typeface="Arial" panose="020B0604020202020204" pitchFamily="34" charset="0"/>
              <a:buChar char="•"/>
            </a:pPr>
            <a:r>
              <a:rPr lang="en-US" dirty="0"/>
              <a:t>Three sections of manifest.json</a:t>
            </a:r>
          </a:p>
          <a:p>
            <a:pPr marL="742950" lvl="1" indent="-285750" algn="just">
              <a:buFont typeface="Arial" panose="020B0604020202020204" pitchFamily="34" charset="0"/>
              <a:buChar char="•"/>
            </a:pPr>
            <a:r>
              <a:rPr lang="en-US" dirty="0"/>
              <a:t>Exercise on list modes</a:t>
            </a:r>
          </a:p>
          <a:p>
            <a:pPr marL="742950" lvl="1" indent="-285750" algn="just">
              <a:buFont typeface="Arial" panose="020B0604020202020204" pitchFamily="34" charset="0"/>
              <a:buChar char="•"/>
            </a:pPr>
            <a:r>
              <a:rPr lang="en-US" dirty="0"/>
              <a:t>Master Detail Page App</a:t>
            </a:r>
          </a:p>
          <a:p>
            <a:pPr marL="742950" lvl="1" indent="-285750" algn="just">
              <a:buFont typeface="Arial" panose="020B0604020202020204" pitchFamily="34" charset="0"/>
              <a:buChar char="•"/>
            </a:pPr>
            <a:r>
              <a:rPr lang="en-US" dirty="0"/>
              <a:t>Router and Routing</a:t>
            </a:r>
          </a:p>
          <a:p>
            <a:pPr marL="742950" lvl="1" indent="-285750" algn="just">
              <a:buFont typeface="Arial" panose="020B0604020202020204" pitchFamily="34" charset="0"/>
              <a:buChar char="•"/>
            </a:pPr>
            <a:r>
              <a:rPr lang="en-US" dirty="0"/>
              <a:t>Routing Configuration</a:t>
            </a:r>
          </a:p>
          <a:p>
            <a:pPr marL="742950" lvl="1" indent="-285750" algn="just">
              <a:buFont typeface="Arial" panose="020B0604020202020204" pitchFamily="34" charset="0"/>
              <a:buChar char="•"/>
            </a:pPr>
            <a:r>
              <a:rPr lang="en-US" dirty="0"/>
              <a:t>Navigation and Routing</a:t>
            </a:r>
          </a:p>
          <a:p>
            <a:pPr marL="742950" lvl="1" indent="-285750" algn="just">
              <a:buFont typeface="Arial" panose="020B0604020202020204" pitchFamily="34" charset="0"/>
              <a:buChar char="•"/>
            </a:pPr>
            <a:r>
              <a:rPr lang="en-US" dirty="0"/>
              <a:t>Concept of Enable Routing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
        <p:nvSpPr>
          <p:cNvPr id="8" name="Footer Placeholder 45">
            <a:extLst>
              <a:ext uri="{FF2B5EF4-FFF2-40B4-BE49-F238E27FC236}">
                <a16:creationId xmlns:a16="http://schemas.microsoft.com/office/drawing/2014/main" id="{D9F60EEB-FB8D-42FC-89C6-77D941EACF83}"/>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55" name="Footer Placeholder 45">
            <a:extLst>
              <a:ext uri="{FF2B5EF4-FFF2-40B4-BE49-F238E27FC236}">
                <a16:creationId xmlns:a16="http://schemas.microsoft.com/office/drawing/2014/main" id="{F6F90ADA-5C15-4C07-BD4D-C3184615BB0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Footer Placeholder 45">
            <a:extLst>
              <a:ext uri="{FF2B5EF4-FFF2-40B4-BE49-F238E27FC236}">
                <a16:creationId xmlns:a16="http://schemas.microsoft.com/office/drawing/2014/main" id="{DB31CAD3-7168-4953-BF78-E19FEAC3C719}"/>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 </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dirty="0"/>
              <a:t>In this exercise we add delete mode</a:t>
            </a:r>
          </a:p>
          <a:p>
            <a:pPr marL="285750" indent="-285750" algn="just">
              <a:buFont typeface="Wingdings" panose="05000000000000000000" pitchFamily="2" charset="2"/>
              <a:buChar char="§"/>
            </a:pPr>
            <a:r>
              <a:rPr lang="en-US" dirty="0">
                <a:hlinkClick r:id="rId3"/>
              </a:rPr>
              <a:t>view1.controller.js</a:t>
            </a:r>
            <a:endParaRPr lang="en-US" dirty="0"/>
          </a:p>
          <a:p>
            <a:pPr marL="285750" indent="-285750" algn="just">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Fruitdata.json</a:t>
            </a:r>
            <a:endParaRPr lang="en-US" dirty="0"/>
          </a:p>
          <a:p>
            <a:pPr marL="285750" indent="-285750" algn="just">
              <a:buFont typeface="Wingdings" panose="05000000000000000000" pitchFamily="2" charset="2"/>
              <a:buChar char="§"/>
            </a:pPr>
            <a:r>
              <a:rPr lang="en-US" dirty="0">
                <a:hlinkClick r:id="rId6"/>
              </a:rPr>
              <a:t>manifest.json</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617BA5C-0A33-4C9D-9A53-DC986AED86D8}"/>
              </a:ext>
            </a:extLst>
          </p:cNvPr>
          <p:cNvSpPr txBox="1">
            <a:spLocks/>
          </p:cNvSpPr>
          <p:nvPr/>
        </p:nvSpPr>
        <p:spPr>
          <a:xfrm>
            <a:off x="261763" y="2638742"/>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 </a:t>
            </a:r>
          </a:p>
        </p:txBody>
      </p:sp>
      <p:sp>
        <p:nvSpPr>
          <p:cNvPr id="9" name="TextBox 8">
            <a:extLst>
              <a:ext uri="{FF2B5EF4-FFF2-40B4-BE49-F238E27FC236}">
                <a16:creationId xmlns:a16="http://schemas.microsoft.com/office/drawing/2014/main" id="{45D6A99E-57B6-475A-AE82-17DCB00946FF}"/>
              </a:ext>
            </a:extLst>
          </p:cNvPr>
          <p:cNvSpPr txBox="1"/>
          <p:nvPr/>
        </p:nvSpPr>
        <p:spPr>
          <a:xfrm>
            <a:off x="397163" y="3328492"/>
            <a:ext cx="6096000" cy="923330"/>
          </a:xfrm>
          <a:prstGeom prst="rect">
            <a:avLst/>
          </a:prstGeom>
          <a:noFill/>
        </p:spPr>
        <p:txBody>
          <a:bodyPr wrap="square">
            <a:spAutoFit/>
          </a:bodyPr>
          <a:lstStyle/>
          <a:p>
            <a:pPr algn="just"/>
            <a:r>
              <a:rPr lang="en-US" dirty="0"/>
              <a:t>In this exercise we add </a:t>
            </a:r>
            <a:r>
              <a:rPr lang="en-US" dirty="0" err="1"/>
              <a:t>singleSelector</a:t>
            </a:r>
            <a:r>
              <a:rPr lang="en-US" dirty="0"/>
              <a:t> mode</a:t>
            </a:r>
          </a:p>
          <a:p>
            <a:pPr marL="285750" indent="-285750" algn="just">
              <a:buFont typeface="Wingdings" panose="05000000000000000000" pitchFamily="2" charset="2"/>
              <a:buChar char="§"/>
            </a:pPr>
            <a:r>
              <a:rPr lang="en-US" dirty="0">
                <a:hlinkClick r:id="rId7"/>
              </a:rPr>
              <a:t>view1.controller.js</a:t>
            </a:r>
            <a:endParaRPr lang="en-US" dirty="0"/>
          </a:p>
          <a:p>
            <a:pPr marL="285750" indent="-285750" algn="just">
              <a:buFont typeface="Wingdings" panose="05000000000000000000" pitchFamily="2" charset="2"/>
              <a:buChar char="§"/>
            </a:pPr>
            <a:r>
              <a:rPr lang="en-US" dirty="0">
                <a:hlinkClick r:id="rId8"/>
              </a:rPr>
              <a:t>View1.view.xml</a:t>
            </a:r>
            <a:endParaRPr lang="en-US" dirty="0"/>
          </a:p>
        </p:txBody>
      </p:sp>
      <p:pic>
        <p:nvPicPr>
          <p:cNvPr id="1026" name="Picture 2" descr="Studying Abroad | Top Universities">
            <a:extLst>
              <a:ext uri="{FF2B5EF4-FFF2-40B4-BE49-F238E27FC236}">
                <a16:creationId xmlns:a16="http://schemas.microsoft.com/office/drawing/2014/main" id="{7BCA1717-9E5E-4685-B71F-06324A819C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942" y="2078479"/>
            <a:ext cx="3200590" cy="286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8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pPr marL="285750" indent="-285750" algn="l">
              <a:buFont typeface="Wingdings" panose="05000000000000000000" pitchFamily="2" charset="2"/>
              <a:buChar char="Ø"/>
            </a:pPr>
            <a:endParaRPr lang="en-US" dirty="0">
              <a:latin typeface="Calibri (Body)"/>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46081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Page</a:t>
            </a:r>
          </a:p>
          <a:p>
            <a:endParaRPr lang="en-US" sz="3600" dirty="0">
              <a:latin typeface="Cooper Black" panose="0208090404030B020404" pitchFamily="18" charset="0"/>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31806206-2505-4817-BD3E-52C2A640F292}"/>
              </a:ext>
            </a:extLst>
          </p:cNvPr>
          <p:cNvSpPr/>
          <p:nvPr/>
        </p:nvSpPr>
        <p:spPr>
          <a:xfrm>
            <a:off x="4821382" y="1161315"/>
            <a:ext cx="6559294" cy="378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View</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AA8F647B-6ECF-40B9-8150-1E85254C547C}"/>
              </a:ext>
            </a:extLst>
          </p:cNvPr>
          <p:cNvSpPr/>
          <p:nvPr/>
        </p:nvSpPr>
        <p:spPr>
          <a:xfrm>
            <a:off x="5198849" y="1787021"/>
            <a:ext cx="5913972" cy="29087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DD6AB7D1-1F04-490E-BBE7-59726499DEFC}"/>
              </a:ext>
            </a:extLst>
          </p:cNvPr>
          <p:cNvSpPr/>
          <p:nvPr/>
        </p:nvSpPr>
        <p:spPr>
          <a:xfrm>
            <a:off x="5351968" y="2299723"/>
            <a:ext cx="2324925" cy="21558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2F1B2F42-BBAE-4744-AA1C-F7D48D47151A}"/>
              </a:ext>
            </a:extLst>
          </p:cNvPr>
          <p:cNvSpPr/>
          <p:nvPr/>
        </p:nvSpPr>
        <p:spPr>
          <a:xfrm>
            <a:off x="8284514" y="2299723"/>
            <a:ext cx="2135874" cy="20504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View 2</a:t>
            </a:r>
          </a:p>
        </p:txBody>
      </p:sp>
      <p:sp>
        <p:nvSpPr>
          <p:cNvPr id="12" name="Arrow: Right 11">
            <a:extLst>
              <a:ext uri="{FF2B5EF4-FFF2-40B4-BE49-F238E27FC236}">
                <a16:creationId xmlns:a16="http://schemas.microsoft.com/office/drawing/2014/main" id="{23575B1B-C801-4318-9710-3FB02B997593}"/>
              </a:ext>
            </a:extLst>
          </p:cNvPr>
          <p:cNvSpPr/>
          <p:nvPr/>
        </p:nvSpPr>
        <p:spPr>
          <a:xfrm>
            <a:off x="7594474" y="2484787"/>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4813F89-40DF-44E1-9859-7FB09AC1749F}"/>
              </a:ext>
            </a:extLst>
          </p:cNvPr>
          <p:cNvSpPr/>
          <p:nvPr/>
        </p:nvSpPr>
        <p:spPr>
          <a:xfrm rot="10800000">
            <a:off x="7466276" y="3364551"/>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DCA1E-321E-4170-952D-C374372FA7CC}"/>
              </a:ext>
            </a:extLst>
          </p:cNvPr>
          <p:cNvSpPr/>
          <p:nvPr/>
        </p:nvSpPr>
        <p:spPr>
          <a:xfrm>
            <a:off x="8434278" y="2484787"/>
            <a:ext cx="2135874" cy="19708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3828E0-9DD1-4CBB-8C94-F5EA92D9267A}"/>
              </a:ext>
            </a:extLst>
          </p:cNvPr>
          <p:cNvSpPr/>
          <p:nvPr/>
        </p:nvSpPr>
        <p:spPr>
          <a:xfrm>
            <a:off x="8586678" y="2637187"/>
            <a:ext cx="2133238" cy="1970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B83390-7008-440B-B0BF-714FD8DF2697}"/>
              </a:ext>
            </a:extLst>
          </p:cNvPr>
          <p:cNvSpPr txBox="1"/>
          <p:nvPr/>
        </p:nvSpPr>
        <p:spPr>
          <a:xfrm>
            <a:off x="6454215" y="3241385"/>
            <a:ext cx="6096000" cy="369332"/>
          </a:xfrm>
          <a:prstGeom prst="rect">
            <a:avLst/>
          </a:prstGeom>
          <a:noFill/>
        </p:spPr>
        <p:txBody>
          <a:bodyPr wrap="square">
            <a:spAutoFit/>
          </a:bodyPr>
          <a:lstStyle/>
          <a:p>
            <a:pPr algn="ctr"/>
            <a:r>
              <a:rPr lang="en-US" dirty="0">
                <a:solidFill>
                  <a:schemeClr val="bg1"/>
                </a:solidFill>
              </a:rPr>
              <a:t>View 2</a:t>
            </a:r>
          </a:p>
        </p:txBody>
      </p:sp>
      <p:pic>
        <p:nvPicPr>
          <p:cNvPr id="3074" name="Picture 2">
            <a:extLst>
              <a:ext uri="{FF2B5EF4-FFF2-40B4-BE49-F238E27FC236}">
                <a16:creationId xmlns:a16="http://schemas.microsoft.com/office/drawing/2014/main" id="{CFD0E090-D23A-492A-81A5-037F6B14E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77" y="1431274"/>
            <a:ext cx="4458571" cy="317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88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4880</TotalTime>
  <Words>1344</Words>
  <Application>Microsoft Office PowerPoint</Application>
  <PresentationFormat>Widescreen</PresentationFormat>
  <Paragraphs>201</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What is manifest.json ?</vt:lpstr>
      <vt:lpstr>PowerPoint Presentation</vt:lpstr>
      <vt:lpstr>Three Sections of manifest.json</vt:lpstr>
      <vt:lpstr>PowerPoint Presentation</vt:lpstr>
      <vt:lpstr>PowerPoint Presentation</vt:lpstr>
      <vt:lpstr>PowerPoint Presentation</vt:lpstr>
      <vt:lpstr>Routes and Routing </vt:lpstr>
      <vt:lpstr>Routing Configuration</vt:lpstr>
      <vt:lpstr>Navigation and Routing</vt:lpstr>
      <vt:lpstr>Exercise 3  </vt:lpstr>
      <vt:lpstr>Concept of enable routing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201</cp:revision>
  <dcterms:created xsi:type="dcterms:W3CDTF">2021-09-02T13:28:35Z</dcterms:created>
  <dcterms:modified xsi:type="dcterms:W3CDTF">2021-09-17T04:40:06Z</dcterms:modified>
</cp:coreProperties>
</file>